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7" r:id="rId3"/>
    <p:sldId id="258" r:id="rId4"/>
    <p:sldId id="262" r:id="rId5"/>
    <p:sldId id="273" r:id="rId6"/>
    <p:sldId id="264" r:id="rId7"/>
    <p:sldId id="271" r:id="rId8"/>
    <p:sldId id="265" r:id="rId9"/>
    <p:sldId id="274" r:id="rId10"/>
    <p:sldId id="272" r:id="rId11"/>
    <p:sldId id="260" r:id="rId12"/>
    <p:sldId id="266" r:id="rId13"/>
    <p:sldId id="267" r:id="rId14"/>
    <p:sldId id="268" r:id="rId15"/>
    <p:sldId id="269" r:id="rId16"/>
    <p:sldId id="275" r:id="rId17"/>
    <p:sldId id="270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80"/>
    <a:srgbClr val="9999FF"/>
    <a:srgbClr val="85DFFF"/>
    <a:srgbClr val="FFFF00"/>
    <a:srgbClr val="33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58" autoAdjust="0"/>
    <p:restoredTop sz="94434" autoAdjust="0"/>
  </p:normalViewPr>
  <p:slideViewPr>
    <p:cSldViewPr>
      <p:cViewPr>
        <p:scale>
          <a:sx n="90" d="100"/>
          <a:sy n="90" d="100"/>
        </p:scale>
        <p:origin x="-1152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E9D7B3C2-E471-4A74-98E1-7C02E4950917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BD8C5528-4E60-403C-8AE8-F103877CA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AE1DEB6C-8A11-409C-A99C-10CC6A386557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DEC8BC0-C35C-4FF7-AFA5-7A5866788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52AE51C-AA99-43A3-9978-D1B80AF6E9CF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B3CE2558-C58C-46C0-BE7F-01C3E5CA2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A0E84F6-698D-461B-9D1F-4D44D5CF9446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2936199-78EA-4801-B754-3583BAD03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CA263A7C-7F87-41CB-9A1D-9DFB2508BAB9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79FA41D-6074-419F-8D88-04E8F971A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1228437-23BC-4102-965E-7D5685569833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2518499-D9E8-4D65-A8D4-B11274C59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9742CE1-448F-4B81-A534-3A9962AD3730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A7A11A3E-D1E0-46D0-8678-43CCB91FA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A5EFD0EC-B806-40C6-A6FF-1221567C621D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5D177D0-2CB6-40C5-BDB1-23B8B4101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2623BFD-246E-4C1A-B6A1-CDC877C6B8AD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262B2C1-114C-4757-94DD-06946FA1A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5B843A4-DD69-4ABB-B7CD-B757ED3B8868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AFC6B738-5B2B-42DA-ACAA-FD2B1112B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AF94D098-5E56-47F7-9943-AACF86438625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B195DE9-9848-4B9F-8DF7-6F86DCD7BE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https://avatanplus.com/files/resources/original/5700bcbf48023153dae14b3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pic>
        <p:nvPicPr>
          <p:cNvPr id="1027" name="Picture 7" descr="D:\Лидия\шаблоны\Ольга Бор\Care Bears\облака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060575" y="1563688"/>
            <a:ext cx="4813300" cy="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28600"/>
            <a:ext cx="8229600" cy="2362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2000" b="1" i="1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sz="2000" b="1" i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000" b="1" i="1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sz="2000" b="1" i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000" b="1" i="1" smtClean="0">
                <a:solidFill>
                  <a:schemeClr val="hlink"/>
                </a:solidFill>
                <a:latin typeface="Times New Roman" pitchFamily="18" charset="0"/>
              </a:rPr>
              <a:t>МБДОУ Новоалтатский ДС «Колокольчик»</a:t>
            </a:r>
            <a:r>
              <a:rPr lang="ru-RU" b="1" i="1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b="1" i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3200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sz="320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3200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sz="320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3200" smtClean="0">
                <a:solidFill>
                  <a:schemeClr val="hlink"/>
                </a:solidFill>
                <a:latin typeface="Times New Roman" pitchFamily="18" charset="0"/>
              </a:rPr>
              <a:t>Современная образовательная среда в ДОУ «своими руками»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86200" y="4495800"/>
            <a:ext cx="4648200" cy="99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solidFill>
                  <a:schemeClr val="hlink"/>
                </a:solidFill>
                <a:latin typeface="Times New Roman" pitchFamily="18" charset="0"/>
              </a:rPr>
              <a:t>Подготовила: воспитатель</a:t>
            </a:r>
            <a:endParaRPr lang="en-US" sz="2000" smtClean="0">
              <a:solidFill>
                <a:schemeClr val="hlink"/>
              </a:solidFill>
              <a:latin typeface="Times New Roman" pitchFamily="18" charset="0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solidFill>
                  <a:schemeClr val="hlink"/>
                </a:solidFill>
                <a:latin typeface="Times New Roman" pitchFamily="18" charset="0"/>
              </a:rPr>
              <a:t>Хисматуллина Е.А.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3200400"/>
            <a:ext cx="42672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200400"/>
            <a:ext cx="3352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4572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457200"/>
            <a:ext cx="3505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1206500" y="2133600"/>
            <a:ext cx="6715125" cy="3478213"/>
            <a:chOff x="597457" y="-170760"/>
            <a:chExt cx="7925152" cy="4578818"/>
          </a:xfrm>
        </p:grpSpPr>
        <p:sp>
          <p:nvSpPr>
            <p:cNvPr id="23557" name="Прямоугольник 4"/>
            <p:cNvSpPr>
              <a:spLocks noChangeArrowheads="1"/>
            </p:cNvSpPr>
            <p:nvPr/>
          </p:nvSpPr>
          <p:spPr bwMode="auto">
            <a:xfrm>
              <a:off x="597457" y="-170760"/>
              <a:ext cx="7925152" cy="48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>
                <a:solidFill>
                  <a:srgbClr val="77933C"/>
                </a:solidFill>
              </a:endParaRPr>
            </a:p>
          </p:txBody>
        </p:sp>
        <p:sp>
          <p:nvSpPr>
            <p:cNvPr id="23558" name="Прямоугольник 3"/>
            <p:cNvSpPr>
              <a:spLocks noChangeArrowheads="1"/>
            </p:cNvSpPr>
            <p:nvPr/>
          </p:nvSpPr>
          <p:spPr bwMode="auto">
            <a:xfrm>
              <a:off x="1365616" y="3885601"/>
              <a:ext cx="6491880" cy="522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sz="2000">
                <a:solidFill>
                  <a:srgbClr val="77933C"/>
                </a:solidFill>
                <a:latin typeface="Monotype Corsiva" pitchFamily="66" charset="0"/>
              </a:endParaRPr>
            </a:p>
          </p:txBody>
        </p:sp>
      </p:grpSp>
      <p:sp>
        <p:nvSpPr>
          <p:cNvPr id="23554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62000" y="762000"/>
            <a:ext cx="64008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В предметно-развивающей среде детского сада большое  внимание  уделяем  созданию  условий  для  реализации  игровой активности ребенка</a:t>
            </a:r>
            <a:r>
              <a:rPr lang="ru-RU" sz="4000" smtClean="0"/>
              <a:t> </a:t>
            </a:r>
          </a:p>
        </p:txBody>
      </p:sp>
      <p:pic>
        <p:nvPicPr>
          <p:cNvPr id="23555" name="Рисунок 113" descr="DSC0507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2590800"/>
            <a:ext cx="4191000" cy="35052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23556" name="Picture 2" descr="C:\Users\User\Saved Games\Desktop\модуль\DSC07346 оррпоп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590800"/>
            <a:ext cx="4191000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8" y="866775"/>
            <a:ext cx="3744912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4648200" y="1250950"/>
            <a:ext cx="2743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hlink"/>
                </a:solidFill>
              </a:rPr>
              <a:t>Используются образовательные пособия сделанные своими руками</a:t>
            </a:r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962275"/>
            <a:ext cx="3810000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66800" y="762000"/>
            <a:ext cx="60960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Наряду  с  игрой  высокий  уровень  самостоятельности проявляется в детском экспериментировании</a:t>
            </a:r>
            <a:r>
              <a:rPr lang="ru-RU" sz="4000" smtClean="0"/>
              <a:t> </a:t>
            </a:r>
          </a:p>
        </p:txBody>
      </p:sp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133600"/>
            <a:ext cx="29432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DSC026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133600"/>
            <a:ext cx="50752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90600" y="762000"/>
            <a:ext cx="61722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4000" smtClean="0"/>
              <a:t> </a:t>
            </a: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В нашем детском  саду  создают  условия  для  разных  видов продуктивной деятельности: рисования, лепки, художественного труда</a:t>
            </a:r>
          </a:p>
        </p:txBody>
      </p:sp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14600"/>
            <a:ext cx="44196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514600"/>
            <a:ext cx="34750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04800" y="1371600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Продукты  детской  деятельности  широко  представлены  в развивающей  среде детского  сада</a:t>
            </a:r>
            <a:r>
              <a:rPr lang="ru-RU" sz="4000" smtClean="0"/>
              <a:t> </a:t>
            </a:r>
          </a:p>
        </p:txBody>
      </p:sp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95550"/>
            <a:ext cx="44958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438400"/>
            <a:ext cx="4267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90800"/>
            <a:ext cx="3946525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3725" y="381000"/>
            <a:ext cx="42116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514600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solidFill>
                  <a:schemeClr val="hlink"/>
                </a:solidFill>
                <a:latin typeface="Times New Roman" pitchFamily="18" charset="0"/>
              </a:rPr>
              <a:t>Спасибо за внимание</a:t>
            </a:r>
            <a:r>
              <a:rPr lang="en-US" smtClean="0">
                <a:solidFill>
                  <a:schemeClr val="hlink"/>
                </a:solidFill>
                <a:latin typeface="Times New Roman" pitchFamily="18" charset="0"/>
              </a:rPr>
              <a:t>!</a:t>
            </a:r>
            <a:endParaRPr lang="ru-RU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33400" y="9144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z="2800" smtClean="0">
              <a:solidFill>
                <a:schemeClr val="hlink"/>
              </a:solidFill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2800" smtClean="0">
                <a:solidFill>
                  <a:schemeClr val="hlink"/>
                </a:solidFill>
                <a:latin typeface="Arial" charset="0"/>
              </a:rPr>
              <a:t>   </a:t>
            </a: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Образовательная  среда – это комплекс взаимосвязанных и взаимообусловленных условий, который включает:</a:t>
            </a:r>
          </a:p>
          <a:p>
            <a:pPr>
              <a:buFont typeface="Arial" charset="0"/>
              <a:buNone/>
            </a:pPr>
            <a:r>
              <a:rPr lang="en-US" sz="280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-содержание дошкольного образования,</a:t>
            </a:r>
          </a:p>
          <a:p>
            <a:pPr>
              <a:buFont typeface="Arial" charset="0"/>
              <a:buNone/>
            </a:pPr>
            <a:r>
              <a:rPr lang="en-US" sz="280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-развивающую предметно-пространственную среду,</a:t>
            </a:r>
          </a:p>
          <a:p>
            <a:pPr>
              <a:buFont typeface="Arial" charset="0"/>
              <a:buNone/>
            </a:pPr>
            <a:r>
              <a:rPr lang="en-US" sz="280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-взаимодействие участников образовательного процесса.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Текст 2"/>
          <p:cNvSpPr>
            <a:spLocks noGrp="1"/>
          </p:cNvSpPr>
          <p:nvPr>
            <p:ph type="body" idx="1"/>
          </p:nvPr>
        </p:nvSpPr>
        <p:spPr bwMode="auto">
          <a:xfrm>
            <a:off x="685800" y="1219200"/>
            <a:ext cx="7772400" cy="3657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Современное дошкольного образования определяется: </a:t>
            </a:r>
          </a:p>
          <a:p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 -Федеральным государственным образовательным стандартом; </a:t>
            </a:r>
          </a:p>
          <a:p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-основной образовательной программой</a:t>
            </a:r>
            <a:r>
              <a:rPr lang="ru-RU" sz="2800" smtClean="0">
                <a:solidFill>
                  <a:schemeClr val="hlink"/>
                </a:solidFill>
                <a:latin typeface="Arial" charset="0"/>
              </a:rPr>
              <a:t>;</a:t>
            </a:r>
          </a:p>
          <a:p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-возрастными  особенностями  и  спецификой  индивидуального  развития детей</a:t>
            </a:r>
            <a:r>
              <a:rPr lang="ru-RU" sz="2800" smtClean="0">
                <a:solidFill>
                  <a:schemeClr val="hlink"/>
                </a:solidFill>
                <a:latin typeface="Arial" charset="0"/>
              </a:rPr>
              <a:t>.</a:t>
            </a: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9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800" smtClean="0">
                <a:solidFill>
                  <a:schemeClr val="hlink"/>
                </a:solidFill>
                <a:latin typeface="Times New Roman" pitchFamily="18" charset="0"/>
              </a:rPr>
              <a:t>      Индивидуализация образования осуществляется:</a:t>
            </a:r>
            <a:br>
              <a:rPr lang="ru-RU" sz="180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1800" smtClean="0">
                <a:solidFill>
                  <a:schemeClr val="hlink"/>
                </a:solidFill>
                <a:latin typeface="Times New Roman" pitchFamily="18" charset="0"/>
              </a:rPr>
              <a:t>- посредством оценки  индивидуального  развития,  способностей и склонностей ребенка; </a:t>
            </a:r>
            <a:br>
              <a:rPr lang="ru-RU" sz="180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1800" smtClean="0">
                <a:solidFill>
                  <a:schemeClr val="hlink"/>
                </a:solidFill>
                <a:latin typeface="Times New Roman" pitchFamily="18" charset="0"/>
              </a:rPr>
              <a:t>- через организацию совместной со взрослым и свободной деятельности детей</a:t>
            </a:r>
            <a:br>
              <a:rPr lang="ru-RU" sz="180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1800" smtClean="0">
                <a:solidFill>
                  <a:schemeClr val="hlink"/>
                </a:solidFill>
                <a:latin typeface="Times New Roman" pitchFamily="18" charset="0"/>
              </a:rPr>
              <a:t>- через использование  компонентов  детской  субкультуры: коллекций, выставок, уголков с фотографиями</a:t>
            </a:r>
            <a:br>
              <a:rPr lang="ru-RU" sz="180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1800" smtClean="0">
                <a:solidFill>
                  <a:schemeClr val="hlink"/>
                </a:solidFill>
                <a:latin typeface="Times New Roman" pitchFamily="18" charset="0"/>
              </a:rPr>
              <a:t>- посредством</a:t>
            </a:r>
            <a:r>
              <a:rPr lang="en-US" sz="180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1800" smtClean="0">
                <a:solidFill>
                  <a:schemeClr val="hlink"/>
                </a:solidFill>
                <a:latin typeface="Times New Roman" pitchFamily="18" charset="0"/>
              </a:rPr>
              <a:t>специально  организованных  занятий  в кружках</a:t>
            </a:r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895600"/>
            <a:ext cx="381000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895600"/>
            <a:ext cx="4114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76250"/>
            <a:ext cx="3240088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 descr="DSC010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2636838"/>
            <a:ext cx="4614862" cy="2935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914400"/>
            <a:ext cx="8229600" cy="49831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541338" indent="-185738">
              <a:buFont typeface="Arial" charset="0"/>
              <a:buNone/>
              <a:tabLst>
                <a:tab pos="355600" algn="l"/>
              </a:tabLst>
            </a:pPr>
            <a:r>
              <a:rPr lang="en-US" smtClean="0"/>
              <a:t>  </a:t>
            </a: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Детский сад предоставляет широкий спектр  дополнительных   образовательных   услуг:</a:t>
            </a:r>
            <a:endParaRPr lang="en-US" sz="2400" smtClean="0">
              <a:solidFill>
                <a:schemeClr val="hlink"/>
              </a:solidFill>
              <a:latin typeface="Times New Roman" pitchFamily="18" charset="0"/>
            </a:endParaRPr>
          </a:p>
          <a:p>
            <a:pPr marL="541338" indent="-185738">
              <a:buFont typeface="Arial" charset="0"/>
              <a:buNone/>
              <a:tabLst>
                <a:tab pos="355600" algn="l"/>
              </a:tabLst>
            </a:pPr>
            <a:r>
              <a:rPr lang="en-US" sz="2400" smtClean="0">
                <a:solidFill>
                  <a:schemeClr val="hlink"/>
                </a:solidFill>
                <a:latin typeface="Times New Roman" pitchFamily="18" charset="0"/>
              </a:rPr>
              <a:t>   -</a:t>
            </a: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физкультурно-оздоровительной, </a:t>
            </a:r>
            <a:r>
              <a:rPr lang="en-US" sz="240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</a:p>
          <a:p>
            <a:pPr marL="541338" indent="-185738">
              <a:buFont typeface="Arial" charset="0"/>
              <a:buNone/>
              <a:tabLst>
                <a:tab pos="355600" algn="l"/>
              </a:tabLst>
            </a:pPr>
            <a:r>
              <a:rPr lang="en-US" sz="2400" smtClean="0">
                <a:solidFill>
                  <a:schemeClr val="hlink"/>
                </a:solidFill>
                <a:latin typeface="Times New Roman" pitchFamily="18" charset="0"/>
              </a:rPr>
              <a:t>   -</a:t>
            </a: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художественно-эстетической</a:t>
            </a:r>
            <a:r>
              <a:rPr lang="en-US" sz="240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400" smtClean="0">
                <a:solidFill>
                  <a:schemeClr val="hlink"/>
                </a:solidFill>
                <a:latin typeface="Times New Roman" pitchFamily="18" charset="0"/>
              </a:rPr>
              <a:t>направленности</a:t>
            </a:r>
            <a:r>
              <a:rPr lang="en-US" sz="2400" smtClean="0">
                <a:solidFill>
                  <a:schemeClr val="hlink"/>
                </a:solidFill>
                <a:latin typeface="Times New Roman" pitchFamily="18" charset="0"/>
              </a:rPr>
              <a:t>.</a:t>
            </a:r>
            <a:endParaRPr lang="ru-RU" sz="240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18434" name="Picture 5" descr="DSC069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743200"/>
            <a:ext cx="3124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743200"/>
            <a:ext cx="411480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 descr="DSC064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389188"/>
            <a:ext cx="4191000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79425"/>
            <a:ext cx="39624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762000"/>
            <a:ext cx="6324600" cy="5287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400" b="1" smtClean="0">
                <a:solidFill>
                  <a:schemeClr val="hlink"/>
                </a:solidFill>
                <a:latin typeface="Times New Roman" pitchFamily="18" charset="0"/>
              </a:rPr>
              <a:t>Развивающая предметно-пространственная  среда</a:t>
            </a:r>
            <a:r>
              <a:rPr lang="ru-RU" smtClean="0"/>
              <a:t> </a:t>
            </a:r>
          </a:p>
          <a:p>
            <a:pPr>
              <a:buFont typeface="Arial" charset="0"/>
              <a:buNone/>
            </a:pPr>
            <a:r>
              <a:rPr lang="ru-RU" sz="2000" smtClean="0">
                <a:solidFill>
                  <a:schemeClr val="hlink"/>
                </a:solidFill>
                <a:latin typeface="Times New Roman" pitchFamily="18" charset="0"/>
              </a:rPr>
              <a:t>включает в себя:     </a:t>
            </a:r>
          </a:p>
          <a:p>
            <a:pPr>
              <a:buFont typeface="Arial" charset="0"/>
              <a:buNone/>
            </a:pPr>
            <a:r>
              <a:rPr lang="ru-RU" sz="200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000" smtClean="0">
                <a:solidFill>
                  <a:schemeClr val="hlink"/>
                </a:solidFill>
                <a:latin typeface="Times New Roman" pitchFamily="18" charset="0"/>
              </a:rPr>
              <a:t>- </a:t>
            </a:r>
            <a:r>
              <a:rPr lang="ru-RU" sz="2000" smtClean="0">
                <a:solidFill>
                  <a:schemeClr val="hlink"/>
                </a:solidFill>
                <a:latin typeface="Times New Roman" pitchFamily="18" charset="0"/>
              </a:rPr>
              <a:t>специально организованное пространство</a:t>
            </a:r>
          </a:p>
          <a:p>
            <a:pPr>
              <a:buFontTx/>
              <a:buNone/>
            </a:pPr>
            <a:r>
              <a:rPr lang="en-US" sz="2000" smtClean="0">
                <a:solidFill>
                  <a:schemeClr val="hlink"/>
                </a:solidFill>
                <a:latin typeface="Times New Roman" pitchFamily="18" charset="0"/>
              </a:rPr>
              <a:t>- </a:t>
            </a:r>
            <a:r>
              <a:rPr lang="ru-RU" sz="2000" smtClean="0">
                <a:solidFill>
                  <a:schemeClr val="hlink"/>
                </a:solidFill>
                <a:latin typeface="Times New Roman" pitchFamily="18" charset="0"/>
              </a:rPr>
              <a:t>материалы</a:t>
            </a:r>
            <a:endParaRPr lang="en-US" sz="2000" smtClean="0">
              <a:solidFill>
                <a:schemeClr val="hlink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en-US" sz="2000" smtClean="0">
                <a:solidFill>
                  <a:schemeClr val="hlink"/>
                </a:solidFill>
                <a:latin typeface="Times New Roman" pitchFamily="18" charset="0"/>
              </a:rPr>
              <a:t>- </a:t>
            </a:r>
            <a:r>
              <a:rPr lang="ru-RU" sz="2000" smtClean="0">
                <a:solidFill>
                  <a:schemeClr val="hlink"/>
                </a:solidFill>
                <a:latin typeface="Times New Roman" pitchFamily="18" charset="0"/>
              </a:rPr>
              <a:t>оборудование  для развития детей</a:t>
            </a:r>
          </a:p>
        </p:txBody>
      </p:sp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895600"/>
            <a:ext cx="3200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200400"/>
            <a:ext cx="396240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F:\фото садик\_DSC52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85800"/>
            <a:ext cx="3962400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3" descr="C:\Users\User\Saved Games\Desktop\модуль\DSC08390рапноп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685800"/>
            <a:ext cx="396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3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173</Words>
  <Application>Microsoft Office PowerPoint</Application>
  <PresentationFormat>Экран (4:3)</PresentationFormat>
  <Paragraphs>27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12</vt:i4>
      </vt:variant>
      <vt:variant>
        <vt:lpstr>Заголовки слайдов</vt:lpstr>
      </vt:variant>
      <vt:variant>
        <vt:i4>17</vt:i4>
      </vt:variant>
    </vt:vector>
  </HeadingPairs>
  <TitlesOfParts>
    <vt:vector size="33" baseType="lpstr">
      <vt:lpstr>Arial</vt:lpstr>
      <vt:lpstr>Calibri</vt:lpstr>
      <vt:lpstr>Times New Roman</vt:lpstr>
      <vt:lpstr>Monotype Corsiva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  МБДОУ Новоалтатский ДС «Колокольчик»   Современная образовательная среда в ДОУ «своими руками»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В предметно-развивающей среде детского сада большое  внимание  уделяем  созданию  условий  для  реализации  игровой активности ребенка </vt:lpstr>
      <vt:lpstr>Слайд 12</vt:lpstr>
      <vt:lpstr>Наряду  с  игрой  высокий  уровень  самостоятельности проявляется в детском экспериментировании </vt:lpstr>
      <vt:lpstr> В нашем детском  саду  создают  условия  для  разных  видов продуктивной деятельности: рисования, лепки, художественного труда</vt:lpstr>
      <vt:lpstr>Продукты  детской  деятельности  широко  представлены  в развивающей  среде детского  сада </vt:lpstr>
      <vt:lpstr>Слайд 16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User</cp:lastModifiedBy>
  <cp:revision>53</cp:revision>
  <dcterms:created xsi:type="dcterms:W3CDTF">2014-07-06T18:18:01Z</dcterms:created>
  <dcterms:modified xsi:type="dcterms:W3CDTF">2018-08-28T16:12:15Z</dcterms:modified>
</cp:coreProperties>
</file>